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C346C-A382-4379-8D63-303DF2D55A2A}" type="datetimeFigureOut">
              <a:rPr lang="nl-BE" smtClean="0"/>
              <a:t>17/03/2020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0641F-9B49-4605-A088-DA2CC24F59F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27993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C346C-A382-4379-8D63-303DF2D55A2A}" type="datetimeFigureOut">
              <a:rPr lang="nl-BE" smtClean="0"/>
              <a:t>17/03/2020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0641F-9B49-4605-A088-DA2CC24F59F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17160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C346C-A382-4379-8D63-303DF2D55A2A}" type="datetimeFigureOut">
              <a:rPr lang="nl-BE" smtClean="0"/>
              <a:t>17/03/2020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0641F-9B49-4605-A088-DA2CC24F59FC}" type="slidenum">
              <a:rPr lang="nl-BE" smtClean="0"/>
              <a:t>‹nr.›</a:t>
            </a:fld>
            <a:endParaRPr lang="nl-B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31062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C346C-A382-4379-8D63-303DF2D55A2A}" type="datetimeFigureOut">
              <a:rPr lang="nl-BE" smtClean="0"/>
              <a:t>17/03/2020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0641F-9B49-4605-A088-DA2CC24F59F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965997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C346C-A382-4379-8D63-303DF2D55A2A}" type="datetimeFigureOut">
              <a:rPr lang="nl-BE" smtClean="0"/>
              <a:t>17/03/2020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0641F-9B49-4605-A088-DA2CC24F59FC}" type="slidenum">
              <a:rPr lang="nl-BE" smtClean="0"/>
              <a:t>‹nr.›</a:t>
            </a:fld>
            <a:endParaRPr lang="nl-B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687935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C346C-A382-4379-8D63-303DF2D55A2A}" type="datetimeFigureOut">
              <a:rPr lang="nl-BE" smtClean="0"/>
              <a:t>17/03/2020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0641F-9B49-4605-A088-DA2CC24F59F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366361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C346C-A382-4379-8D63-303DF2D55A2A}" type="datetimeFigureOut">
              <a:rPr lang="nl-BE" smtClean="0"/>
              <a:t>17/03/2020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0641F-9B49-4605-A088-DA2CC24F59F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890903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C346C-A382-4379-8D63-303DF2D55A2A}" type="datetimeFigureOut">
              <a:rPr lang="nl-BE" smtClean="0"/>
              <a:t>17/03/2020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0641F-9B49-4605-A088-DA2CC24F59F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73171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C346C-A382-4379-8D63-303DF2D55A2A}" type="datetimeFigureOut">
              <a:rPr lang="nl-BE" smtClean="0"/>
              <a:t>17/03/2020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0641F-9B49-4605-A088-DA2CC24F59F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65048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C346C-A382-4379-8D63-303DF2D55A2A}" type="datetimeFigureOut">
              <a:rPr lang="nl-BE" smtClean="0"/>
              <a:t>17/03/2020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0641F-9B49-4605-A088-DA2CC24F59F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35198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C346C-A382-4379-8D63-303DF2D55A2A}" type="datetimeFigureOut">
              <a:rPr lang="nl-BE" smtClean="0"/>
              <a:t>17/03/2020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0641F-9B49-4605-A088-DA2CC24F59F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95712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C346C-A382-4379-8D63-303DF2D55A2A}" type="datetimeFigureOut">
              <a:rPr lang="nl-BE" smtClean="0"/>
              <a:t>17/03/2020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0641F-9B49-4605-A088-DA2CC24F59F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44739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C346C-A382-4379-8D63-303DF2D55A2A}" type="datetimeFigureOut">
              <a:rPr lang="nl-BE" smtClean="0"/>
              <a:t>17/03/2020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0641F-9B49-4605-A088-DA2CC24F59F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69328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C346C-A382-4379-8D63-303DF2D55A2A}" type="datetimeFigureOut">
              <a:rPr lang="nl-BE" smtClean="0"/>
              <a:t>17/03/2020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0641F-9B49-4605-A088-DA2CC24F59F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21485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C346C-A382-4379-8D63-303DF2D55A2A}" type="datetimeFigureOut">
              <a:rPr lang="nl-BE" smtClean="0"/>
              <a:t>17/03/2020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0641F-9B49-4605-A088-DA2CC24F59F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36651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0641F-9B49-4605-A088-DA2CC24F59FC}" type="slidenum">
              <a:rPr lang="nl-BE" smtClean="0"/>
              <a:t>‹nr.›</a:t>
            </a:fld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C346C-A382-4379-8D63-303DF2D55A2A}" type="datetimeFigureOut">
              <a:rPr lang="nl-BE" smtClean="0"/>
              <a:t>17/03/2020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2667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C346C-A382-4379-8D63-303DF2D55A2A}" type="datetimeFigureOut">
              <a:rPr lang="nl-BE" smtClean="0"/>
              <a:t>17/03/2020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200641F-9B49-4605-A088-DA2CC24F59F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96148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lera.be/nl/picto/overview" TargetMode="External"/><Relationship Id="rId2" Type="http://schemas.openxmlformats.org/officeDocument/2006/relationships/hyperlink" Target="https://www.youtube.com/watch?v=VADCv4FOPw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oogle.be/imghp?hl=nl&amp;tab=wi&amp;ogb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77707" y="374356"/>
            <a:ext cx="8843556" cy="890636"/>
          </a:xfrm>
        </p:spPr>
        <p:txBody>
          <a:bodyPr/>
          <a:lstStyle/>
          <a:p>
            <a:pPr algn="l"/>
            <a:r>
              <a:rPr lang="nl-BE" dirty="0">
                <a:latin typeface="Century Gothic" panose="020B0502020202020204" pitchFamily="34" charset="0"/>
              </a:rPr>
              <a:t>De corona’s op vakantie  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106856" y="1264992"/>
            <a:ext cx="4898571" cy="480484"/>
          </a:xfrm>
        </p:spPr>
        <p:txBody>
          <a:bodyPr>
            <a:normAutofit fontScale="85000" lnSpcReduction="10000"/>
          </a:bodyPr>
          <a:lstStyle/>
          <a:p>
            <a:r>
              <a:rPr lang="nl-BE" sz="1800" dirty="0">
                <a:latin typeface="Century Gothic" panose="020B0502020202020204" pitchFamily="34" charset="0"/>
              </a:rPr>
              <a:t>Door Eline Claeys – herwerkt door Sara Engels</a:t>
            </a:r>
          </a:p>
        </p:txBody>
      </p:sp>
      <p:pic>
        <p:nvPicPr>
          <p:cNvPr id="1034" name="Picture 10" descr="Afbeeldingsresultaat voor sclera vakanti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9862" y="2646090"/>
            <a:ext cx="2498084" cy="249808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312" y="1950552"/>
            <a:ext cx="2477544" cy="1971085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1941" y="3895132"/>
            <a:ext cx="2477544" cy="1971085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4570" y="1950552"/>
            <a:ext cx="2477544" cy="1971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2151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Afbeelding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0356" y="3575629"/>
            <a:ext cx="770622" cy="613092"/>
          </a:xfrm>
          <a:prstGeom prst="rect">
            <a:avLst/>
          </a:prstGeom>
          <a:effectLst>
            <a:softEdge rad="139700"/>
          </a:effec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87946" y="583604"/>
            <a:ext cx="6004820" cy="1785452"/>
          </a:xfrm>
        </p:spPr>
        <p:txBody>
          <a:bodyPr>
            <a:normAutofit/>
          </a:bodyPr>
          <a:lstStyle/>
          <a:p>
            <a:r>
              <a:rPr lang="nl-BE" dirty="0">
                <a:latin typeface="Century Gothic" panose="020B0502020202020204" pitchFamily="34" charset="0"/>
              </a:rPr>
              <a:t>Dit moet je doen:</a:t>
            </a:r>
            <a:br>
              <a:rPr lang="nl-BE" dirty="0">
                <a:latin typeface="Century Gothic" panose="020B0502020202020204" pitchFamily="34" charset="0"/>
              </a:rPr>
            </a:br>
            <a:br>
              <a:rPr lang="nl-BE" dirty="0">
                <a:latin typeface="Century Gothic" panose="020B0502020202020204" pitchFamily="34" charset="0"/>
              </a:rPr>
            </a:br>
            <a:r>
              <a:rPr lang="nl-BE" dirty="0">
                <a:latin typeface="Century Gothic" panose="020B0502020202020204" pitchFamily="34" charset="0"/>
              </a:rPr>
              <a:t>1. Geef geen handjes.</a:t>
            </a:r>
          </a:p>
        </p:txBody>
      </p:sp>
      <p:pic>
        <p:nvPicPr>
          <p:cNvPr id="10242" name="Picture 2" descr="hand gev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7880" y="2595220"/>
            <a:ext cx="2695575" cy="269557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1309" y="3529372"/>
            <a:ext cx="770622" cy="613092"/>
          </a:xfrm>
          <a:prstGeom prst="rect">
            <a:avLst/>
          </a:prstGeom>
          <a:effectLst>
            <a:softEdge rad="139700"/>
          </a:effectLst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145" y="3575629"/>
            <a:ext cx="770622" cy="613092"/>
          </a:xfrm>
          <a:prstGeom prst="rect">
            <a:avLst/>
          </a:prstGeom>
          <a:effectLst>
            <a:softEdge rad="139700"/>
          </a:effectLst>
        </p:spPr>
      </p:pic>
      <p:pic>
        <p:nvPicPr>
          <p:cNvPr id="15" name="Afbeelding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0356" y="3636462"/>
            <a:ext cx="770622" cy="613092"/>
          </a:xfrm>
          <a:prstGeom prst="rect">
            <a:avLst/>
          </a:prstGeom>
          <a:effectLst>
            <a:softEdge rad="139700"/>
          </a:effectLst>
        </p:spPr>
      </p:pic>
      <p:cxnSp>
        <p:nvCxnSpPr>
          <p:cNvPr id="5" name="Rechte verbindingslijn 4"/>
          <p:cNvCxnSpPr/>
          <p:nvPr/>
        </p:nvCxnSpPr>
        <p:spPr>
          <a:xfrm>
            <a:off x="3627880" y="2595220"/>
            <a:ext cx="2695575" cy="269557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 flipH="1">
            <a:off x="3627881" y="2595220"/>
            <a:ext cx="2695574" cy="269557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246" name="Picture 6" descr="vraag / vraagteke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78" y="357440"/>
            <a:ext cx="1214868" cy="121486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301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latin typeface="Century Gothic" panose="020B0502020202020204" pitchFamily="34" charset="0"/>
              </a:rPr>
              <a:t>2. Gebruik een papieren zakdoekje als je hoest en doe het in de vuilbak.</a:t>
            </a:r>
            <a:endParaRPr lang="nl-BE" dirty="0"/>
          </a:p>
        </p:txBody>
      </p:sp>
      <p:pic>
        <p:nvPicPr>
          <p:cNvPr id="11266" name="Picture 2" descr="hoest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5" y="2327935"/>
            <a:ext cx="2333152" cy="233315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Afbeeldingsresultaat voor papieren zakdoekj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197" y="2879912"/>
            <a:ext cx="2571750" cy="178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0" name="Picture 6" descr="afval in vuilnisbak doe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658" y="2327935"/>
            <a:ext cx="2486240" cy="248624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ijl-rechts 3"/>
          <p:cNvSpPr/>
          <p:nvPr/>
        </p:nvSpPr>
        <p:spPr>
          <a:xfrm>
            <a:off x="3123028" y="3460652"/>
            <a:ext cx="687169" cy="337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Pijl-rechts 7"/>
          <p:cNvSpPr/>
          <p:nvPr/>
        </p:nvSpPr>
        <p:spPr>
          <a:xfrm>
            <a:off x="6381947" y="3461010"/>
            <a:ext cx="687169" cy="337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8139" y="3016372"/>
            <a:ext cx="770622" cy="613092"/>
          </a:xfrm>
          <a:prstGeom prst="rect">
            <a:avLst/>
          </a:prstGeom>
          <a:effectLst>
            <a:softEdge rad="139700"/>
          </a:effectLst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5241" y="3264509"/>
            <a:ext cx="770622" cy="613092"/>
          </a:xfrm>
          <a:prstGeom prst="rect">
            <a:avLst/>
          </a:prstGeom>
          <a:effectLst>
            <a:softEdge rad="139700"/>
          </a:effectLst>
        </p:spPr>
      </p:pic>
    </p:spTree>
    <p:extLst>
      <p:ext uri="{BB962C8B-B14F-4D97-AF65-F5344CB8AC3E}">
        <p14:creationId xmlns:p14="http://schemas.microsoft.com/office/powerpoint/2010/main" val="2763657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latin typeface="Century Gothic" panose="020B0502020202020204" pitchFamily="34" charset="0"/>
              </a:rPr>
              <a:t>3. Was je handen.</a:t>
            </a:r>
            <a:endParaRPr lang="nl-BE" dirty="0"/>
          </a:p>
        </p:txBody>
      </p:sp>
      <p:pic>
        <p:nvPicPr>
          <p:cNvPr id="12290" name="Picture 2" descr="handen wass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539" y="1914732"/>
            <a:ext cx="3363763" cy="33637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38" y="4665404"/>
            <a:ext cx="770622" cy="613092"/>
          </a:xfrm>
          <a:prstGeom prst="rect">
            <a:avLst/>
          </a:prstGeom>
          <a:effectLst>
            <a:softEdge rad="139700"/>
          </a:effectLst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0680" y="4001633"/>
            <a:ext cx="770622" cy="613092"/>
          </a:xfrm>
          <a:prstGeom prst="rect">
            <a:avLst/>
          </a:prstGeom>
          <a:effectLst>
            <a:softEdge rad="139700"/>
          </a:effectLst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505" y="3399666"/>
            <a:ext cx="770622" cy="613092"/>
          </a:xfrm>
          <a:prstGeom prst="rect">
            <a:avLst/>
          </a:prstGeom>
          <a:effectLst>
            <a:softEdge rad="139700"/>
          </a:effectLst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5606" y="3093120"/>
            <a:ext cx="770622" cy="613092"/>
          </a:xfrm>
          <a:prstGeom prst="rect">
            <a:avLst/>
          </a:prstGeom>
          <a:effectLst>
            <a:softEdge rad="139700"/>
          </a:effectLst>
        </p:spPr>
      </p:pic>
      <p:pic>
        <p:nvPicPr>
          <p:cNvPr id="10" name="Picture 2" descr="Afbeeldingsresultaat voor stromend water kraan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71"/>
          <a:stretch/>
        </p:blipFill>
        <p:spPr bwMode="auto">
          <a:xfrm>
            <a:off x="5175707" y="2201481"/>
            <a:ext cx="4218223" cy="2748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4335" y="4358858"/>
            <a:ext cx="770622" cy="613092"/>
          </a:xfrm>
          <a:prstGeom prst="rect">
            <a:avLst/>
          </a:prstGeom>
          <a:effectLst>
            <a:softEdge rad="139700"/>
          </a:effectLst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6939" y="4337132"/>
            <a:ext cx="770622" cy="613092"/>
          </a:xfrm>
          <a:prstGeom prst="rect">
            <a:avLst/>
          </a:prstGeom>
          <a:effectLst>
            <a:softEdge rad="139700"/>
          </a:effectLst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1684" y="4074061"/>
            <a:ext cx="770622" cy="613092"/>
          </a:xfrm>
          <a:prstGeom prst="rect">
            <a:avLst/>
          </a:prstGeom>
          <a:effectLst>
            <a:softEdge rad="139700"/>
          </a:effectLst>
        </p:spPr>
      </p:pic>
      <p:pic>
        <p:nvPicPr>
          <p:cNvPr id="14" name="Afbeelding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9347" y="4381831"/>
            <a:ext cx="770622" cy="613092"/>
          </a:xfrm>
          <a:prstGeom prst="rect">
            <a:avLst/>
          </a:prstGeom>
          <a:effectLst>
            <a:softEdge rad="139700"/>
          </a:effectLst>
        </p:spPr>
      </p:pic>
      <p:pic>
        <p:nvPicPr>
          <p:cNvPr id="15" name="Afbeelding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4528" y="3844137"/>
            <a:ext cx="770622" cy="613092"/>
          </a:xfrm>
          <a:prstGeom prst="rect">
            <a:avLst/>
          </a:prstGeom>
          <a:effectLst>
            <a:softEdge rad="139700"/>
          </a:effectLst>
        </p:spPr>
      </p:pic>
      <p:pic>
        <p:nvPicPr>
          <p:cNvPr id="16" name="Afbeelding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906" y="4306433"/>
            <a:ext cx="770622" cy="613092"/>
          </a:xfrm>
          <a:prstGeom prst="rect">
            <a:avLst/>
          </a:prstGeom>
          <a:effectLst>
            <a:softEdge rad="139700"/>
          </a:effectLst>
        </p:spPr>
      </p:pic>
      <p:sp>
        <p:nvSpPr>
          <p:cNvPr id="17" name="Pijl-rechts 16"/>
          <p:cNvSpPr/>
          <p:nvPr/>
        </p:nvSpPr>
        <p:spPr>
          <a:xfrm>
            <a:off x="3884755" y="3506512"/>
            <a:ext cx="1176133" cy="337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10100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latin typeface="Century Gothic" panose="020B0502020202020204" pitchFamily="34" charset="0"/>
              </a:rPr>
              <a:t>Zo kom ik terug bij mijn mama en papa.</a:t>
            </a:r>
            <a:endParaRPr lang="nl-BE" dirty="0"/>
          </a:p>
        </p:txBody>
      </p:sp>
      <p:pic>
        <p:nvPicPr>
          <p:cNvPr id="5" name="Picture 2" descr="Afbeeldingsresultaat voor stromend water kraa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71"/>
          <a:stretch/>
        </p:blipFill>
        <p:spPr bwMode="auto">
          <a:xfrm>
            <a:off x="480385" y="1817858"/>
            <a:ext cx="7130235" cy="4646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925" y="5851079"/>
            <a:ext cx="770622" cy="613092"/>
          </a:xfrm>
          <a:prstGeom prst="rect">
            <a:avLst/>
          </a:prstGeom>
          <a:effectLst>
            <a:softEdge rad="139700"/>
          </a:effectLst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9547" y="4822827"/>
            <a:ext cx="1499905" cy="1193295"/>
          </a:xfrm>
          <a:prstGeom prst="rect">
            <a:avLst/>
          </a:prstGeom>
          <a:effectLst>
            <a:softEdge rad="139700"/>
          </a:effectLst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8764" y="4864985"/>
            <a:ext cx="1499905" cy="1193295"/>
          </a:xfrm>
          <a:prstGeom prst="rect">
            <a:avLst/>
          </a:prstGeom>
          <a:effectLst>
            <a:softEdge rad="139700"/>
          </a:effectLst>
        </p:spPr>
      </p:pic>
      <p:sp>
        <p:nvSpPr>
          <p:cNvPr id="9" name="Tekstvak 8"/>
          <p:cNvSpPr txBox="1"/>
          <p:nvPr/>
        </p:nvSpPr>
        <p:spPr>
          <a:xfrm>
            <a:off x="5115461" y="4631388"/>
            <a:ext cx="932188" cy="382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>
                <a:latin typeface="Century Gothic" panose="020B0502020202020204" pitchFamily="34" charset="0"/>
              </a:rPr>
              <a:t>papa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1548851" y="4482108"/>
            <a:ext cx="932188" cy="382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>
                <a:latin typeface="Century Gothic" panose="020B0502020202020204" pitchFamily="34" charset="0"/>
              </a:rPr>
              <a:t>mama</a:t>
            </a:r>
          </a:p>
        </p:txBody>
      </p:sp>
      <p:pic>
        <p:nvPicPr>
          <p:cNvPr id="11" name="Afbeelding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0447" y="5894522"/>
            <a:ext cx="770622" cy="613092"/>
          </a:xfrm>
          <a:prstGeom prst="rect">
            <a:avLst/>
          </a:prstGeom>
          <a:effectLst>
            <a:softEdge rad="139700"/>
          </a:effectLst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1019" y="5851079"/>
            <a:ext cx="770622" cy="613092"/>
          </a:xfrm>
          <a:prstGeom prst="rect">
            <a:avLst/>
          </a:prstGeom>
          <a:effectLst>
            <a:softEdge rad="139700"/>
          </a:effectLst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0044" y="5555430"/>
            <a:ext cx="770622" cy="613092"/>
          </a:xfrm>
          <a:prstGeom prst="rect">
            <a:avLst/>
          </a:prstGeom>
          <a:effectLst>
            <a:softEdge rad="139700"/>
          </a:effectLst>
        </p:spPr>
      </p:pic>
      <p:pic>
        <p:nvPicPr>
          <p:cNvPr id="14" name="Afbeelding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7897" y="5894522"/>
            <a:ext cx="770622" cy="613092"/>
          </a:xfrm>
          <a:prstGeom prst="rect">
            <a:avLst/>
          </a:prstGeom>
          <a:effectLst>
            <a:softEdge rad="139700"/>
          </a:effectLst>
        </p:spPr>
      </p:pic>
      <p:pic>
        <p:nvPicPr>
          <p:cNvPr id="15" name="Afbeelding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0953" y="5709576"/>
            <a:ext cx="770622" cy="613092"/>
          </a:xfrm>
          <a:prstGeom prst="rect">
            <a:avLst/>
          </a:prstGeom>
          <a:effectLst>
            <a:softEdge rad="139700"/>
          </a:effectLst>
        </p:spPr>
      </p:pic>
      <p:pic>
        <p:nvPicPr>
          <p:cNvPr id="16" name="Afbeelding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0787" y="5921831"/>
            <a:ext cx="770622" cy="613092"/>
          </a:xfrm>
          <a:prstGeom prst="rect">
            <a:avLst/>
          </a:prstGeom>
          <a:effectLst>
            <a:softEdge rad="139700"/>
          </a:effectLst>
        </p:spPr>
      </p:pic>
      <p:pic>
        <p:nvPicPr>
          <p:cNvPr id="13316" name="Picture 4" descr="blij / gelukki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3469" y="2920159"/>
            <a:ext cx="2094105" cy="209410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7071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dirty="0">
                <a:latin typeface="Century Gothic" panose="020B0502020202020204" pitchFamily="34" charset="0"/>
              </a:rPr>
              <a:t>DANKJEWEL!</a:t>
            </a:r>
          </a:p>
        </p:txBody>
      </p:sp>
      <p:pic>
        <p:nvPicPr>
          <p:cNvPr id="14338" name="Picture 2" descr="verlief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9757" y="2243528"/>
            <a:ext cx="2695575" cy="269557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ji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252" y="2243528"/>
            <a:ext cx="2695575" cy="269557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2508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49198" y="2540417"/>
            <a:ext cx="8596668" cy="3880773"/>
          </a:xfrm>
        </p:spPr>
        <p:txBody>
          <a:bodyPr/>
          <a:lstStyle/>
          <a:p>
            <a:r>
              <a:rPr lang="nl-BE" dirty="0"/>
              <a:t>Naar </a:t>
            </a:r>
            <a:r>
              <a:rPr lang="nl-BE" dirty="0">
                <a:hlinkClick r:id="rId2"/>
              </a:rPr>
              <a:t>https://www.youtube.com/watch?v=VADCv4FOPwA</a:t>
            </a:r>
            <a:endParaRPr lang="nl-BE" dirty="0"/>
          </a:p>
          <a:p>
            <a:r>
              <a:rPr lang="nl-BE" dirty="0">
                <a:hlinkClick r:id="rId3"/>
              </a:rPr>
              <a:t>https://www.sclera.be/nl/picto/overview</a:t>
            </a:r>
            <a:endParaRPr lang="nl-BE" dirty="0"/>
          </a:p>
          <a:p>
            <a:r>
              <a:rPr lang="nl-BE" dirty="0">
                <a:hlinkClick r:id="rId4"/>
              </a:rPr>
              <a:t>https://www.google.be/imghp?hl=nl&amp;tab=wi&amp;ogbl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663021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5147401"/>
          </a:xfrm>
        </p:spPr>
        <p:txBody>
          <a:bodyPr>
            <a:normAutofit/>
          </a:bodyPr>
          <a:lstStyle/>
          <a:p>
            <a:r>
              <a:rPr lang="nl-BE" dirty="0">
                <a:latin typeface="Century Gothic" panose="020B0502020202020204" pitchFamily="34" charset="0"/>
              </a:rPr>
              <a:t>Hallo! </a:t>
            </a:r>
            <a:br>
              <a:rPr lang="nl-BE" dirty="0">
                <a:latin typeface="Century Gothic" panose="020B0502020202020204" pitchFamily="34" charset="0"/>
              </a:rPr>
            </a:br>
            <a:br>
              <a:rPr lang="nl-BE" dirty="0">
                <a:latin typeface="Century Gothic" panose="020B0502020202020204" pitchFamily="34" charset="0"/>
              </a:rPr>
            </a:br>
            <a:br>
              <a:rPr lang="nl-BE" dirty="0">
                <a:latin typeface="Century Gothic" panose="020B0502020202020204" pitchFamily="34" charset="0"/>
              </a:rPr>
            </a:br>
            <a:r>
              <a:rPr lang="nl-BE" dirty="0">
                <a:latin typeface="Century Gothic" panose="020B0502020202020204" pitchFamily="34" charset="0"/>
              </a:rPr>
              <a:t>Ik ben Corona.</a:t>
            </a:r>
            <a:br>
              <a:rPr lang="nl-BE" dirty="0">
                <a:latin typeface="Century Gothic" panose="020B0502020202020204" pitchFamily="34" charset="0"/>
              </a:rPr>
            </a:br>
            <a:r>
              <a:rPr lang="nl-BE" dirty="0">
                <a:latin typeface="Century Gothic" panose="020B0502020202020204" pitchFamily="34" charset="0"/>
              </a:rPr>
              <a:t> </a:t>
            </a:r>
            <a:br>
              <a:rPr lang="nl-BE" dirty="0">
                <a:latin typeface="Century Gothic" panose="020B0502020202020204" pitchFamily="34" charset="0"/>
              </a:rPr>
            </a:br>
            <a:br>
              <a:rPr lang="nl-BE" dirty="0">
                <a:latin typeface="Century Gothic" panose="020B0502020202020204" pitchFamily="34" charset="0"/>
              </a:rPr>
            </a:br>
            <a:r>
              <a:rPr lang="nl-BE" dirty="0">
                <a:latin typeface="Century Gothic" panose="020B0502020202020204" pitchFamily="34" charset="0"/>
              </a:rPr>
              <a:t>Ik ben beroemd.</a:t>
            </a:r>
            <a:br>
              <a:rPr lang="nl-BE" dirty="0">
                <a:latin typeface="Century Gothic" panose="020B0502020202020204" pitchFamily="34" charset="0"/>
              </a:rPr>
            </a:br>
            <a:r>
              <a:rPr lang="nl-BE" dirty="0">
                <a:latin typeface="Century Gothic" panose="020B0502020202020204" pitchFamily="34" charset="0"/>
              </a:rPr>
              <a:t>Wil je weten waarom? Luister goed.</a:t>
            </a:r>
          </a:p>
        </p:txBody>
      </p:sp>
      <p:pic>
        <p:nvPicPr>
          <p:cNvPr id="2050" name="Picture 2" descr="hallo hoe gaat he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313" y="365124"/>
            <a:ext cx="1477743" cy="147774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2280" y="1254578"/>
            <a:ext cx="2477544" cy="1971085"/>
          </a:xfrm>
          <a:prstGeom prst="rect">
            <a:avLst/>
          </a:prstGeom>
        </p:spPr>
      </p:pic>
      <p:pic>
        <p:nvPicPr>
          <p:cNvPr id="2052" name="Picture 4" descr="luistere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6569" y="5005111"/>
            <a:ext cx="1396867" cy="139686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8486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422031"/>
            <a:ext cx="8818358" cy="5861203"/>
          </a:xfrm>
        </p:spPr>
        <p:txBody>
          <a:bodyPr>
            <a:normAutofit/>
          </a:bodyPr>
          <a:lstStyle/>
          <a:p>
            <a:r>
              <a:rPr lang="nl-BE" dirty="0">
                <a:latin typeface="Century Gothic" panose="020B0502020202020204" pitchFamily="34" charset="0"/>
              </a:rPr>
              <a:t>Ik woonde samen met mijn broertjes en zusjes in China.</a:t>
            </a:r>
            <a:br>
              <a:rPr lang="nl-BE" dirty="0">
                <a:latin typeface="Century Gothic" panose="020B0502020202020204" pitchFamily="34" charset="0"/>
              </a:rPr>
            </a:br>
            <a:br>
              <a:rPr lang="nl-BE" dirty="0">
                <a:latin typeface="Century Gothic" panose="020B0502020202020204" pitchFamily="34" charset="0"/>
              </a:rPr>
            </a:br>
            <a:br>
              <a:rPr lang="nl-BE" dirty="0">
                <a:latin typeface="Century Gothic" panose="020B0502020202020204" pitchFamily="34" charset="0"/>
              </a:rPr>
            </a:br>
            <a:br>
              <a:rPr lang="nl-BE" dirty="0">
                <a:latin typeface="Century Gothic" panose="020B0502020202020204" pitchFamily="34" charset="0"/>
              </a:rPr>
            </a:br>
            <a:br>
              <a:rPr lang="nl-BE" dirty="0">
                <a:latin typeface="Century Gothic" panose="020B0502020202020204" pitchFamily="34" charset="0"/>
              </a:rPr>
            </a:br>
            <a:br>
              <a:rPr lang="nl-BE" dirty="0">
                <a:latin typeface="Century Gothic" panose="020B0502020202020204" pitchFamily="34" charset="0"/>
              </a:rPr>
            </a:br>
            <a:r>
              <a:rPr lang="nl-BE" dirty="0">
                <a:latin typeface="Century Gothic" panose="020B0502020202020204" pitchFamily="34" charset="0"/>
              </a:rPr>
              <a:t>Ons huisje was de vacht van meneer de vleermuis.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5104" y="4245884"/>
            <a:ext cx="4683913" cy="2380989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5941" y="5157806"/>
            <a:ext cx="770622" cy="613092"/>
          </a:xfrm>
          <a:prstGeom prst="rect">
            <a:avLst/>
          </a:prstGeom>
          <a:effectLst>
            <a:softEdge rad="139700"/>
          </a:effectLst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1749" y="5726433"/>
            <a:ext cx="770622" cy="613092"/>
          </a:xfrm>
          <a:prstGeom prst="rect">
            <a:avLst/>
          </a:prstGeom>
          <a:effectLst>
            <a:softEdge rad="139700"/>
          </a:effectLst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2517" y="5202163"/>
            <a:ext cx="770622" cy="613092"/>
          </a:xfrm>
          <a:prstGeom prst="rect">
            <a:avLst/>
          </a:prstGeom>
          <a:effectLst>
            <a:softEdge rad="139700"/>
          </a:effectLst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7168" y="4982930"/>
            <a:ext cx="770622" cy="613092"/>
          </a:xfrm>
          <a:prstGeom prst="rect">
            <a:avLst/>
          </a:prstGeom>
          <a:effectLst>
            <a:softEdge rad="139700"/>
          </a:effectLst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3598" y="5223045"/>
            <a:ext cx="770622" cy="613092"/>
          </a:xfrm>
          <a:prstGeom prst="rect">
            <a:avLst/>
          </a:prstGeom>
          <a:effectLst>
            <a:softEdge rad="139700"/>
          </a:effectLst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2949" y="5202163"/>
            <a:ext cx="770622" cy="613092"/>
          </a:xfrm>
          <a:prstGeom prst="rect">
            <a:avLst/>
          </a:prstGeom>
          <a:effectLst>
            <a:softEdge rad="139700"/>
          </a:effectLst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4233" y="5223045"/>
            <a:ext cx="770622" cy="613092"/>
          </a:xfrm>
          <a:prstGeom prst="rect">
            <a:avLst/>
          </a:prstGeom>
          <a:effectLst>
            <a:softEdge rad="139700"/>
          </a:effectLst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4503" y="5187590"/>
            <a:ext cx="770622" cy="613092"/>
          </a:xfrm>
          <a:prstGeom prst="rect">
            <a:avLst/>
          </a:prstGeom>
          <a:effectLst>
            <a:softEdge rad="139700"/>
          </a:effectLst>
        </p:spPr>
      </p:pic>
      <p:pic>
        <p:nvPicPr>
          <p:cNvPr id="3076" name="Picture 4" descr="Afbeeldingsresultaat voor chinese tempel illustratie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46" r="13167" b="17603"/>
          <a:stretch/>
        </p:blipFill>
        <p:spPr bwMode="auto">
          <a:xfrm>
            <a:off x="5274757" y="980675"/>
            <a:ext cx="3685734" cy="292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Afbeelding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313" y="3355222"/>
            <a:ext cx="770622" cy="613092"/>
          </a:xfrm>
          <a:prstGeom prst="rect">
            <a:avLst/>
          </a:prstGeom>
          <a:effectLst>
            <a:softEdge rad="139700"/>
          </a:effectLst>
        </p:spPr>
      </p:pic>
      <p:pic>
        <p:nvPicPr>
          <p:cNvPr id="17" name="Afbeelding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121" y="3045797"/>
            <a:ext cx="622830" cy="495512"/>
          </a:xfrm>
          <a:prstGeom prst="rect">
            <a:avLst/>
          </a:prstGeom>
          <a:effectLst>
            <a:softEdge rad="139700"/>
          </a:effectLst>
        </p:spPr>
      </p:pic>
      <p:pic>
        <p:nvPicPr>
          <p:cNvPr id="18" name="Afbeelding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0985" y="3130185"/>
            <a:ext cx="622830" cy="495512"/>
          </a:xfrm>
          <a:prstGeom prst="rect">
            <a:avLst/>
          </a:prstGeom>
          <a:effectLst>
            <a:softEdge rad="139700"/>
          </a:effectLst>
        </p:spPr>
      </p:pic>
      <p:pic>
        <p:nvPicPr>
          <p:cNvPr id="19" name="Afbeelding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6209" y="1695156"/>
            <a:ext cx="622830" cy="495512"/>
          </a:xfrm>
          <a:prstGeom prst="rect">
            <a:avLst/>
          </a:prstGeom>
          <a:effectLst>
            <a:softEdge rad="139700"/>
          </a:effectLst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008" y="2606435"/>
            <a:ext cx="622830" cy="495512"/>
          </a:xfrm>
          <a:prstGeom prst="rect">
            <a:avLst/>
          </a:prstGeom>
          <a:effectLst>
            <a:softEdge rad="139700"/>
          </a:effectLst>
        </p:spPr>
      </p:pic>
      <p:pic>
        <p:nvPicPr>
          <p:cNvPr id="3078" name="Picture 6" descr="bungalow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1541" y="1953447"/>
            <a:ext cx="1318612" cy="131861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468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2682240"/>
          </a:xfrm>
        </p:spPr>
        <p:txBody>
          <a:bodyPr/>
          <a:lstStyle/>
          <a:p>
            <a:r>
              <a:rPr lang="nl-BE" dirty="0">
                <a:latin typeface="Century Gothic" panose="020B0502020202020204" pitchFamily="34" charset="0"/>
              </a:rPr>
              <a:t>Samen met mama en papa gingen we op vakantie.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3" y="1950719"/>
            <a:ext cx="2622875" cy="2086709"/>
          </a:xfrm>
          <a:prstGeom prst="rect">
            <a:avLst/>
          </a:prstGeom>
          <a:effectLst>
            <a:softEdge rad="139700"/>
          </a:effectLst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0208" y="1950718"/>
            <a:ext cx="2622875" cy="2086709"/>
          </a:xfrm>
          <a:prstGeom prst="rect">
            <a:avLst/>
          </a:prstGeom>
          <a:effectLst>
            <a:softEdge rad="139700"/>
          </a:effectLst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6460" y="4640703"/>
            <a:ext cx="1210082" cy="962718"/>
          </a:xfrm>
          <a:prstGeom prst="rect">
            <a:avLst/>
          </a:prstGeom>
          <a:effectLst>
            <a:softEdge rad="139700"/>
          </a:effectLst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57" y="4632958"/>
            <a:ext cx="1210082" cy="962718"/>
          </a:xfrm>
          <a:prstGeom prst="rect">
            <a:avLst/>
          </a:prstGeom>
          <a:effectLst>
            <a:softEdge rad="139700"/>
          </a:effectLst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1563" y="4589117"/>
            <a:ext cx="1210082" cy="962718"/>
          </a:xfrm>
          <a:prstGeom prst="rect">
            <a:avLst/>
          </a:prstGeom>
          <a:effectLst>
            <a:softEdge rad="139700"/>
          </a:effectLst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1645" y="4640703"/>
            <a:ext cx="1210082" cy="962718"/>
          </a:xfrm>
          <a:prstGeom prst="rect">
            <a:avLst/>
          </a:prstGeom>
          <a:effectLst>
            <a:softEdge rad="139700"/>
          </a:effectLst>
        </p:spPr>
      </p:pic>
      <p:pic>
        <p:nvPicPr>
          <p:cNvPr id="10" name="Picture 10" descr="Afbeeldingsresultaat voor sclera vakanti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948" y="2280330"/>
            <a:ext cx="2498084" cy="249808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kstvak 10"/>
          <p:cNvSpPr txBox="1"/>
          <p:nvPr/>
        </p:nvSpPr>
        <p:spPr>
          <a:xfrm>
            <a:off x="1561869" y="4032850"/>
            <a:ext cx="932188" cy="382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>
                <a:latin typeface="Century Gothic" panose="020B0502020202020204" pitchFamily="34" charset="0"/>
              </a:rPr>
              <a:t>mama</a:t>
            </a:r>
          </a:p>
        </p:txBody>
      </p:sp>
      <p:sp>
        <p:nvSpPr>
          <p:cNvPr id="12" name="Tekstvak 11"/>
          <p:cNvSpPr txBox="1"/>
          <p:nvPr/>
        </p:nvSpPr>
        <p:spPr>
          <a:xfrm>
            <a:off x="4199150" y="4032849"/>
            <a:ext cx="932188" cy="382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>
                <a:latin typeface="Century Gothic" panose="020B0502020202020204" pitchFamily="34" charset="0"/>
              </a:rPr>
              <a:t>papa</a:t>
            </a:r>
          </a:p>
        </p:txBody>
      </p:sp>
    </p:spTree>
    <p:extLst>
      <p:ext uri="{BB962C8B-B14F-4D97-AF65-F5344CB8AC3E}">
        <p14:creationId xmlns:p14="http://schemas.microsoft.com/office/powerpoint/2010/main" val="772972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latin typeface="Century Gothic" panose="020B0502020202020204" pitchFamily="34" charset="0"/>
              </a:rPr>
              <a:t>We gingen op vakantie bij mevrouw de poes.</a:t>
            </a:r>
          </a:p>
        </p:txBody>
      </p:sp>
      <p:pic>
        <p:nvPicPr>
          <p:cNvPr id="4" name="Picture 10" descr="Afbeeldingsresultaat voor sclera vakanti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631" y="2378804"/>
            <a:ext cx="2498084" cy="249808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Afbeeldingsresultaat voor poes prent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8"/>
          <a:stretch/>
        </p:blipFill>
        <p:spPr bwMode="auto">
          <a:xfrm>
            <a:off x="3460715" y="1380735"/>
            <a:ext cx="5477265" cy="5202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3488" y="2638933"/>
            <a:ext cx="770622" cy="613092"/>
          </a:xfrm>
          <a:prstGeom prst="rect">
            <a:avLst/>
          </a:prstGeom>
          <a:effectLst>
            <a:softEdge rad="139700"/>
          </a:effectLst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1345" y="4155792"/>
            <a:ext cx="770622" cy="613092"/>
          </a:xfrm>
          <a:prstGeom prst="rect">
            <a:avLst/>
          </a:prstGeom>
          <a:effectLst>
            <a:softEdge rad="139700"/>
          </a:effectLst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5594" y="4595850"/>
            <a:ext cx="770622" cy="613092"/>
          </a:xfrm>
          <a:prstGeom prst="rect">
            <a:avLst/>
          </a:prstGeom>
          <a:effectLst>
            <a:softEdge rad="139700"/>
          </a:effectLst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234" y="4452752"/>
            <a:ext cx="770622" cy="613092"/>
          </a:xfrm>
          <a:prstGeom prst="rect">
            <a:avLst/>
          </a:prstGeom>
          <a:effectLst>
            <a:softEdge rad="139700"/>
          </a:effectLst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808" y="3725400"/>
            <a:ext cx="770622" cy="613092"/>
          </a:xfrm>
          <a:prstGeom prst="rect">
            <a:avLst/>
          </a:prstGeom>
          <a:effectLst>
            <a:softEdge rad="139700"/>
          </a:effectLst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4192" y="5740321"/>
            <a:ext cx="770622" cy="613092"/>
          </a:xfrm>
          <a:prstGeom prst="rect">
            <a:avLst/>
          </a:prstGeom>
          <a:effectLst>
            <a:softEdge rad="139700"/>
          </a:effectLst>
        </p:spPr>
      </p:pic>
    </p:spTree>
    <p:extLst>
      <p:ext uri="{BB962C8B-B14F-4D97-AF65-F5344CB8AC3E}">
        <p14:creationId xmlns:p14="http://schemas.microsoft.com/office/powerpoint/2010/main" val="2564234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latin typeface="Century Gothic" panose="020B0502020202020204" pitchFamily="34" charset="0"/>
              </a:rPr>
              <a:t>Bij meneer de hond.</a:t>
            </a:r>
            <a:endParaRPr lang="nl-BE" dirty="0"/>
          </a:p>
        </p:txBody>
      </p:sp>
      <p:pic>
        <p:nvPicPr>
          <p:cNvPr id="4" name="Picture 10" descr="Afbeeldingsresultaat voor sclera vakanti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631" y="2378804"/>
            <a:ext cx="2498084" cy="249808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Afbeeldingsresultaat voor hond prent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94" t="12966" r="20678" b="12235"/>
          <a:stretch/>
        </p:blipFill>
        <p:spPr bwMode="auto">
          <a:xfrm>
            <a:off x="3713871" y="1419218"/>
            <a:ext cx="5036234" cy="4417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5046" y="4145684"/>
            <a:ext cx="770622" cy="613092"/>
          </a:xfrm>
          <a:prstGeom prst="rect">
            <a:avLst/>
          </a:prstGeom>
          <a:effectLst>
            <a:softEdge rad="139700"/>
          </a:effectLst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492" y="3683051"/>
            <a:ext cx="770622" cy="613092"/>
          </a:xfrm>
          <a:prstGeom prst="rect">
            <a:avLst/>
          </a:prstGeom>
          <a:effectLst>
            <a:softEdge rad="139700"/>
          </a:effectLst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5554" y="3982758"/>
            <a:ext cx="770622" cy="613092"/>
          </a:xfrm>
          <a:prstGeom prst="rect">
            <a:avLst/>
          </a:prstGeom>
          <a:effectLst>
            <a:softEdge rad="139700"/>
          </a:effectLst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4354" y="3576891"/>
            <a:ext cx="770622" cy="613092"/>
          </a:xfrm>
          <a:prstGeom prst="rect">
            <a:avLst/>
          </a:prstGeom>
          <a:effectLst>
            <a:softEdge rad="139700"/>
          </a:effectLst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7024" y="2689284"/>
            <a:ext cx="770622" cy="613092"/>
          </a:xfrm>
          <a:prstGeom prst="rect">
            <a:avLst/>
          </a:prstGeom>
          <a:effectLst>
            <a:softEdge rad="139700"/>
          </a:effectLst>
        </p:spPr>
      </p:pic>
    </p:spTree>
    <p:extLst>
      <p:ext uri="{BB962C8B-B14F-4D97-AF65-F5344CB8AC3E}">
        <p14:creationId xmlns:p14="http://schemas.microsoft.com/office/powerpoint/2010/main" val="1117569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latin typeface="Century Gothic" panose="020B0502020202020204" pitchFamily="34" charset="0"/>
              </a:rPr>
              <a:t>En bij enkele lieve mensen.</a:t>
            </a:r>
            <a:endParaRPr lang="nl-BE" dirty="0"/>
          </a:p>
        </p:txBody>
      </p:sp>
      <p:pic>
        <p:nvPicPr>
          <p:cNvPr id="7170" name="Picture 2" descr="Afbeeldingsresultaat voor kindjes pr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2332" y="1654394"/>
            <a:ext cx="4656082" cy="4225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0" descr="Afbeeldingsresultaat voor sclera vakanti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631" y="2378804"/>
            <a:ext cx="2498084" cy="249808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6047" y="3627846"/>
            <a:ext cx="770622" cy="613092"/>
          </a:xfrm>
          <a:prstGeom prst="rect">
            <a:avLst/>
          </a:prstGeom>
          <a:effectLst>
            <a:softEdge rad="139700"/>
          </a:effectLst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0108" y="3154252"/>
            <a:ext cx="770622" cy="613092"/>
          </a:xfrm>
          <a:prstGeom prst="rect">
            <a:avLst/>
          </a:prstGeom>
          <a:effectLst>
            <a:softEdge rad="139700"/>
          </a:effectLst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6736" y="4364000"/>
            <a:ext cx="770622" cy="613092"/>
          </a:xfrm>
          <a:prstGeom prst="rect">
            <a:avLst/>
          </a:prstGeom>
          <a:effectLst>
            <a:softEdge rad="139700"/>
          </a:effectLst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1849" y="3460798"/>
            <a:ext cx="770622" cy="613092"/>
          </a:xfrm>
          <a:prstGeom prst="rect">
            <a:avLst/>
          </a:prstGeom>
          <a:effectLst>
            <a:softEdge rad="139700"/>
          </a:effectLst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9486" y="4570342"/>
            <a:ext cx="770622" cy="613092"/>
          </a:xfrm>
          <a:prstGeom prst="rect">
            <a:avLst/>
          </a:prstGeom>
          <a:effectLst>
            <a:softEdge rad="139700"/>
          </a:effectLst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9731" y="3883437"/>
            <a:ext cx="770622" cy="613092"/>
          </a:xfrm>
          <a:prstGeom prst="rect">
            <a:avLst/>
          </a:prstGeom>
          <a:effectLst>
            <a:softEdge rad="139700"/>
          </a:effectLst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1180" y="4684650"/>
            <a:ext cx="770622" cy="613092"/>
          </a:xfrm>
          <a:prstGeom prst="rect">
            <a:avLst/>
          </a:prstGeom>
          <a:effectLst>
            <a:softEdge rad="139700"/>
          </a:effectLst>
        </p:spPr>
      </p:pic>
    </p:spTree>
    <p:extLst>
      <p:ext uri="{BB962C8B-B14F-4D97-AF65-F5344CB8AC3E}">
        <p14:creationId xmlns:p14="http://schemas.microsoft.com/office/powerpoint/2010/main" val="334965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4904935"/>
          </a:xfrm>
        </p:spPr>
        <p:txBody>
          <a:bodyPr>
            <a:normAutofit/>
          </a:bodyPr>
          <a:lstStyle/>
          <a:p>
            <a:r>
              <a:rPr lang="nl-BE" dirty="0">
                <a:latin typeface="Century Gothic" panose="020B0502020202020204" pitchFamily="34" charset="0"/>
              </a:rPr>
              <a:t>Ik raakte mijn broertjes en zusjes kwijt.</a:t>
            </a:r>
            <a:br>
              <a:rPr lang="nl-BE" dirty="0">
                <a:latin typeface="Century Gothic" panose="020B0502020202020204" pitchFamily="34" charset="0"/>
              </a:rPr>
            </a:br>
            <a:br>
              <a:rPr lang="nl-BE" dirty="0">
                <a:latin typeface="Century Gothic" panose="020B0502020202020204" pitchFamily="34" charset="0"/>
              </a:rPr>
            </a:br>
            <a:br>
              <a:rPr lang="nl-BE" dirty="0">
                <a:latin typeface="Century Gothic" panose="020B0502020202020204" pitchFamily="34" charset="0"/>
              </a:rPr>
            </a:br>
            <a:br>
              <a:rPr lang="nl-BE" dirty="0">
                <a:latin typeface="Century Gothic" panose="020B0502020202020204" pitchFamily="34" charset="0"/>
              </a:rPr>
            </a:br>
            <a:br>
              <a:rPr lang="nl-BE" dirty="0">
                <a:latin typeface="Century Gothic" panose="020B0502020202020204" pitchFamily="34" charset="0"/>
              </a:rPr>
            </a:br>
            <a:br>
              <a:rPr lang="nl-BE" dirty="0">
                <a:latin typeface="Century Gothic" panose="020B0502020202020204" pitchFamily="34" charset="0"/>
              </a:rPr>
            </a:br>
            <a:r>
              <a:rPr lang="nl-BE" dirty="0">
                <a:latin typeface="Century Gothic" panose="020B0502020202020204" pitchFamily="34" charset="0"/>
              </a:rPr>
              <a:t>Ze zitten nu overal in de wereld bij andere mensen.</a:t>
            </a:r>
            <a:endParaRPr lang="nl-BE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8617" y="1359876"/>
            <a:ext cx="2622875" cy="2086709"/>
          </a:xfrm>
          <a:prstGeom prst="rect">
            <a:avLst/>
          </a:prstGeom>
          <a:effectLst>
            <a:softEdge rad="139700"/>
          </a:effectLst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3232" y="1359876"/>
            <a:ext cx="2622875" cy="2086709"/>
          </a:xfrm>
          <a:prstGeom prst="rect">
            <a:avLst/>
          </a:prstGeom>
          <a:effectLst>
            <a:softEdge rad="139700"/>
          </a:effectLst>
        </p:spPr>
      </p:pic>
      <p:pic>
        <p:nvPicPr>
          <p:cNvPr id="9218" name="Picture 2" descr="wandelen: alle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5" y="1359876"/>
            <a:ext cx="1981460" cy="198146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Rechte verbindingslijn 6"/>
          <p:cNvCxnSpPr/>
          <p:nvPr/>
        </p:nvCxnSpPr>
        <p:spPr>
          <a:xfrm flipH="1">
            <a:off x="3364520" y="1359876"/>
            <a:ext cx="2403234" cy="208670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3474341" y="1359876"/>
            <a:ext cx="2293413" cy="21992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9220" name="Picture 4" descr="huilen / wene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5956" y="4698606"/>
            <a:ext cx="1849901" cy="184990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7299" y="5039500"/>
            <a:ext cx="1896737" cy="1509008"/>
          </a:xfrm>
          <a:prstGeom prst="rect">
            <a:avLst/>
          </a:prstGeom>
          <a:effectLst>
            <a:softEdge rad="139700"/>
          </a:effectLst>
        </p:spPr>
      </p:pic>
    </p:spTree>
    <p:extLst>
      <p:ext uri="{BB962C8B-B14F-4D97-AF65-F5344CB8AC3E}">
        <p14:creationId xmlns:p14="http://schemas.microsoft.com/office/powerpoint/2010/main" val="3197084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latin typeface="Century Gothic" panose="020B0502020202020204" pitchFamily="34" charset="0"/>
              </a:rPr>
              <a:t>Help je mee zoeken?</a:t>
            </a:r>
          </a:p>
        </p:txBody>
      </p:sp>
      <p:pic>
        <p:nvPicPr>
          <p:cNvPr id="8194" name="Picture 2" descr="zoek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3462" y="1723024"/>
            <a:ext cx="2695575" cy="269557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ji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6730" y="1723024"/>
            <a:ext cx="2695575" cy="269557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0150" y="4595445"/>
            <a:ext cx="1496749" cy="1190785"/>
          </a:xfrm>
          <a:prstGeom prst="rect">
            <a:avLst/>
          </a:prstGeom>
          <a:effectLst>
            <a:softEdge rad="139700"/>
          </a:effectLst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6899" y="4418600"/>
            <a:ext cx="1496749" cy="1190785"/>
          </a:xfrm>
          <a:prstGeom prst="rect">
            <a:avLst/>
          </a:prstGeom>
          <a:effectLst>
            <a:softEdge rad="139700"/>
          </a:effectLst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5725" y="3404660"/>
            <a:ext cx="1496749" cy="1190785"/>
          </a:xfrm>
          <a:prstGeom prst="rect">
            <a:avLst/>
          </a:prstGeom>
          <a:effectLst>
            <a:softEdge rad="139700"/>
          </a:effectLst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8532" y="2125453"/>
            <a:ext cx="1496749" cy="1190785"/>
          </a:xfrm>
          <a:prstGeom prst="rect">
            <a:avLst/>
          </a:prstGeom>
          <a:effectLst>
            <a:softEdge rad="139700"/>
          </a:effectLst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2000" y="846246"/>
            <a:ext cx="1496749" cy="1190785"/>
          </a:xfrm>
          <a:prstGeom prst="rect">
            <a:avLst/>
          </a:prstGeom>
          <a:effectLst>
            <a:softEdge rad="139700"/>
          </a:effectLst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5251" y="443816"/>
            <a:ext cx="1496749" cy="1190785"/>
          </a:xfrm>
          <a:prstGeom prst="rect">
            <a:avLst/>
          </a:prstGeom>
          <a:effectLst>
            <a:softEdge rad="139700"/>
          </a:effectLst>
        </p:spPr>
      </p:pic>
    </p:spTree>
    <p:extLst>
      <p:ext uri="{BB962C8B-B14F-4D97-AF65-F5344CB8AC3E}">
        <p14:creationId xmlns:p14="http://schemas.microsoft.com/office/powerpoint/2010/main" val="1577277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283</TotalTime>
  <Words>222</Words>
  <Application>Microsoft Office PowerPoint</Application>
  <PresentationFormat>Breedbeeld</PresentationFormat>
  <Paragraphs>22</Paragraphs>
  <Slides>15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20" baseType="lpstr">
      <vt:lpstr>Arial</vt:lpstr>
      <vt:lpstr>Century Gothic</vt:lpstr>
      <vt:lpstr>Trebuchet MS</vt:lpstr>
      <vt:lpstr>Wingdings 3</vt:lpstr>
      <vt:lpstr>Facet</vt:lpstr>
      <vt:lpstr>De corona’s op vakantie  </vt:lpstr>
      <vt:lpstr>Hallo!    Ik ben Corona.    Ik ben beroemd. Wil je weten waarom? Luister goed.</vt:lpstr>
      <vt:lpstr>Ik woonde samen met mijn broertjes en zusjes in China.      Ons huisje was de vacht van meneer de vleermuis.</vt:lpstr>
      <vt:lpstr>Samen met mama en papa gingen we op vakantie.</vt:lpstr>
      <vt:lpstr>We gingen op vakantie bij mevrouw de poes.</vt:lpstr>
      <vt:lpstr>Bij meneer de hond.</vt:lpstr>
      <vt:lpstr>En bij enkele lieve mensen.</vt:lpstr>
      <vt:lpstr>Ik raakte mijn broertjes en zusjes kwijt.      Ze zitten nu overal in de wereld bij andere mensen.</vt:lpstr>
      <vt:lpstr>Help je mee zoeken?</vt:lpstr>
      <vt:lpstr>Dit moet je doen:  1. Geef geen handjes.</vt:lpstr>
      <vt:lpstr>2. Gebruik een papieren zakdoekje als je hoest en doe het in de vuilbak.</vt:lpstr>
      <vt:lpstr>3. Was je handen.</vt:lpstr>
      <vt:lpstr>Zo kom ik terug bij mijn mama en papa.</vt:lpstr>
      <vt:lpstr>DANKJEWEL!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corona’s op vakantie</dc:title>
  <dc:creator>Engels Sara</dc:creator>
  <cp:lastModifiedBy>Sara Galle</cp:lastModifiedBy>
  <cp:revision>17</cp:revision>
  <dcterms:created xsi:type="dcterms:W3CDTF">2020-03-16T09:58:24Z</dcterms:created>
  <dcterms:modified xsi:type="dcterms:W3CDTF">2020-03-17T09:04:46Z</dcterms:modified>
</cp:coreProperties>
</file>